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EF628C1-617F-4529-84A8-B0010F6DB457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3102B5-A76E-4695-87BB-2CDEDC2F1D01}" type="slidenum">
              <a:rPr b="0" lang="en-GB" sz="1200" spc="-1" strike="noStrike">
                <a:latin typeface="Times New Roman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Changes in perceived walkability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2121035-A691-4472-AFAA-FFD9645BACE5}" type="slidenum">
              <a:rPr b="0" lang="en-GB" sz="1200" spc="-1" strike="noStrike">
                <a:latin typeface="Times New Roman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Unsupervised Clustering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5" name="Picture 4" descr=""/>
          <p:cNvPicPr/>
          <p:nvPr/>
        </p:nvPicPr>
        <p:blipFill>
          <a:blip r:embed="rId1"/>
          <a:stretch/>
        </p:blipFill>
        <p:spPr>
          <a:xfrm>
            <a:off x="1870560" y="1477800"/>
            <a:ext cx="8667000" cy="52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rcRect l="27307" t="0" r="0" b="0"/>
          <a:stretch/>
        </p:blipFill>
        <p:spPr>
          <a:xfrm>
            <a:off x="360000" y="144000"/>
            <a:ext cx="10893600" cy="65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04000" y="72000"/>
            <a:ext cx="3456000" cy="3456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8352000" y="108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320000" y="144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792000" y="3816000"/>
            <a:ext cx="3314880" cy="277776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4606560" y="3830040"/>
            <a:ext cx="3457440" cy="284292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864000" y="3418200"/>
            <a:ext cx="2448000" cy="45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Lower wealth perception = 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More deprived income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824000" y="3418200"/>
            <a:ext cx="288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Lower boring perception = 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More deprived outdoors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8856000" y="3384000"/>
            <a:ext cx="288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Higher depressing perception = 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  <a:p>
            <a:r>
              <a:rPr b="0" lang="en-GB" sz="1300" spc="-1" strike="noStrike">
                <a:solidFill>
                  <a:srgbClr val="0066b3"/>
                </a:solidFill>
                <a:latin typeface="Arial"/>
              </a:rPr>
              <a:t>More deprived education</a:t>
            </a:r>
            <a:endParaRPr b="0" lang="en-GB" sz="1300" spc="-1" strike="noStrike">
              <a:solidFill>
                <a:srgbClr val="0066b3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38080" y="365040"/>
            <a:ext cx="105148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Perceptions of Wealth and House Prices – OA (left) and LSOA (right).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98" name="Picture 11" descr=""/>
          <p:cNvPicPr/>
          <p:nvPr/>
        </p:nvPicPr>
        <p:blipFill>
          <a:blip r:embed="rId1"/>
          <a:stretch/>
        </p:blipFill>
        <p:spPr>
          <a:xfrm>
            <a:off x="6257880" y="1224000"/>
            <a:ext cx="4980240" cy="4980240"/>
          </a:xfrm>
          <a:prstGeom prst="rect">
            <a:avLst/>
          </a:prstGeom>
          <a:ln>
            <a:noFill/>
          </a:ln>
        </p:spPr>
      </p:pic>
      <p:pic>
        <p:nvPicPr>
          <p:cNvPr id="99" name="Picture 16" descr=""/>
          <p:cNvPicPr/>
          <p:nvPr/>
        </p:nvPicPr>
        <p:blipFill>
          <a:blip r:embed="rId2"/>
          <a:stretch/>
        </p:blipFill>
        <p:spPr>
          <a:xfrm>
            <a:off x="626040" y="1224000"/>
            <a:ext cx="4980240" cy="498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Perception Results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563760" y="2371320"/>
            <a:ext cx="5375880" cy="398232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2"/>
          <a:stretch/>
        </p:blipFill>
        <p:spPr>
          <a:xfrm>
            <a:off x="6095880" y="2371320"/>
            <a:ext cx="5905440" cy="39823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2220840" y="1948320"/>
            <a:ext cx="3237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OA perceptions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7579440" y="1960920"/>
            <a:ext cx="32371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LSOA  Δ(2021-2011)perceptions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Questions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What is the distribution of the following variables across urban typologies (i-LOAC)?</a:t>
            </a:r>
            <a:endParaRPr b="0" lang="en-GB" sz="2400" spc="-1" strike="noStrike">
              <a:latin typeface="Arial"/>
            </a:endParaRPr>
          </a:p>
          <a:p>
            <a:pPr lvl="1" marL="914400" indent="-456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GB" sz="2100" spc="-1" strike="noStrike">
                <a:solidFill>
                  <a:srgbClr val="000000"/>
                </a:solidFill>
                <a:latin typeface="Calibri"/>
              </a:rPr>
              <a:t>London Atmospheric Emissions Inventory (LAEI)</a:t>
            </a:r>
            <a:endParaRPr b="0" lang="en-GB" sz="2100" spc="-1" strike="noStrike">
              <a:latin typeface="Arial"/>
            </a:endParaRPr>
          </a:p>
          <a:p>
            <a:pPr lvl="1" marL="914400" indent="-456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GB" sz="2100" spc="-1" strike="noStrike">
                <a:solidFill>
                  <a:srgbClr val="000000"/>
                </a:solidFill>
                <a:latin typeface="Calibri"/>
              </a:rPr>
              <a:t>Wealth</a:t>
            </a:r>
            <a:endParaRPr b="0" lang="en-GB" sz="2100" spc="-1" strike="noStrike">
              <a:latin typeface="Arial"/>
            </a:endParaRPr>
          </a:p>
          <a:p>
            <a:pPr lvl="1" marL="914400" indent="-4564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GB" sz="2100" spc="-1" strike="noStrike">
                <a:solidFill>
                  <a:srgbClr val="000000"/>
                </a:solidFill>
                <a:latin typeface="Calibri"/>
              </a:rPr>
              <a:t>Deprivation</a:t>
            </a:r>
            <a:endParaRPr b="0" lang="en-GB" sz="21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To what extent are perception-based measures correlated with objective measures: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</a:rPr>
              <a:t>Deprivation Indices</a:t>
            </a:r>
            <a:endParaRPr b="0" lang="en-GB" sz="20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How are neighbourhood perceptions distributed across the population (WHO)?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Population age groups, ethnicity, LOAC,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CRDC.</a:t>
            </a:r>
            <a:endParaRPr b="0" lang="en-GB" sz="20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Are changes in perceptions associated with changes in residential population?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Census, Residential Moves - (CRDC) [House Price paper].</a:t>
            </a:r>
            <a:endParaRPr b="0" lang="en-GB" sz="20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Are changes in perceptions associated to changes in life expectancy?</a:t>
            </a:r>
            <a:endParaRPr b="0" lang="en-GB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Life expectancy estimates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838080" y="365040"/>
            <a:ext cx="105148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PM10 Annual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54" name="Picture 10" descr=""/>
          <p:cNvPicPr/>
          <p:nvPr/>
        </p:nvPicPr>
        <p:blipFill>
          <a:blip r:embed="rId1"/>
          <a:stretch/>
        </p:blipFill>
        <p:spPr>
          <a:xfrm>
            <a:off x="520920" y="385776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55" name="Picture 12" descr=""/>
          <p:cNvPicPr/>
          <p:nvPr/>
        </p:nvPicPr>
        <p:blipFill>
          <a:blip r:embed="rId2"/>
          <a:stretch/>
        </p:blipFill>
        <p:spPr>
          <a:xfrm>
            <a:off x="8021880" y="403740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56" name="Picture 14" descr=""/>
          <p:cNvPicPr/>
          <p:nvPr/>
        </p:nvPicPr>
        <p:blipFill>
          <a:blip r:embed="rId3"/>
          <a:stretch/>
        </p:blipFill>
        <p:spPr>
          <a:xfrm>
            <a:off x="4077000" y="390708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57" name="Picture 3" descr=""/>
          <p:cNvPicPr/>
          <p:nvPr/>
        </p:nvPicPr>
        <p:blipFill>
          <a:blip r:embed="rId4"/>
          <a:stretch/>
        </p:blipFill>
        <p:spPr>
          <a:xfrm>
            <a:off x="8021880" y="933120"/>
            <a:ext cx="3684960" cy="2631960"/>
          </a:xfrm>
          <a:prstGeom prst="rect">
            <a:avLst/>
          </a:prstGeom>
          <a:ln>
            <a:noFill/>
          </a:ln>
        </p:spPr>
      </p:pic>
      <p:pic>
        <p:nvPicPr>
          <p:cNvPr id="58" name="Picture 7" descr=""/>
          <p:cNvPicPr/>
          <p:nvPr/>
        </p:nvPicPr>
        <p:blipFill>
          <a:blip r:embed="rId5"/>
          <a:stretch/>
        </p:blipFill>
        <p:spPr>
          <a:xfrm>
            <a:off x="4169880" y="910080"/>
            <a:ext cx="3537720" cy="2526840"/>
          </a:xfrm>
          <a:prstGeom prst="rect">
            <a:avLst/>
          </a:prstGeom>
          <a:ln>
            <a:noFill/>
          </a:ln>
        </p:spPr>
      </p:pic>
      <p:pic>
        <p:nvPicPr>
          <p:cNvPr id="59" name="Picture 11" descr=""/>
          <p:cNvPicPr/>
          <p:nvPr/>
        </p:nvPicPr>
        <p:blipFill>
          <a:blip r:embed="rId6"/>
          <a:stretch/>
        </p:blipFill>
        <p:spPr>
          <a:xfrm>
            <a:off x="484200" y="910080"/>
            <a:ext cx="3337920" cy="238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838080" y="365040"/>
            <a:ext cx="105148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House Prices in London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61" name="Picture 10" descr=""/>
          <p:cNvPicPr/>
          <p:nvPr/>
        </p:nvPicPr>
        <p:blipFill>
          <a:blip r:embed="rId1"/>
          <a:stretch/>
        </p:blipFill>
        <p:spPr>
          <a:xfrm>
            <a:off x="520920" y="385776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62" name="Picture 12" descr=""/>
          <p:cNvPicPr/>
          <p:nvPr/>
        </p:nvPicPr>
        <p:blipFill>
          <a:blip r:embed="rId2"/>
          <a:stretch/>
        </p:blipFill>
        <p:spPr>
          <a:xfrm>
            <a:off x="8021880" y="403740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63" name="Picture 14" descr=""/>
          <p:cNvPicPr/>
          <p:nvPr/>
        </p:nvPicPr>
        <p:blipFill>
          <a:blip r:embed="rId3"/>
          <a:stretch/>
        </p:blipFill>
        <p:spPr>
          <a:xfrm>
            <a:off x="4077000" y="390708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64" name="Picture 9" descr=""/>
          <p:cNvPicPr/>
          <p:nvPr/>
        </p:nvPicPr>
        <p:blipFill>
          <a:blip r:embed="rId4"/>
          <a:stretch/>
        </p:blipFill>
        <p:spPr>
          <a:xfrm>
            <a:off x="4133160" y="1044000"/>
            <a:ext cx="3675600" cy="2625480"/>
          </a:xfrm>
          <a:prstGeom prst="rect">
            <a:avLst/>
          </a:prstGeom>
          <a:ln>
            <a:noFill/>
          </a:ln>
        </p:spPr>
      </p:pic>
      <p:pic>
        <p:nvPicPr>
          <p:cNvPr id="65" name="Picture 13" descr=""/>
          <p:cNvPicPr/>
          <p:nvPr/>
        </p:nvPicPr>
        <p:blipFill>
          <a:blip r:embed="rId5"/>
          <a:stretch/>
        </p:blipFill>
        <p:spPr>
          <a:xfrm>
            <a:off x="520920" y="1040040"/>
            <a:ext cx="3537720" cy="2526840"/>
          </a:xfrm>
          <a:prstGeom prst="rect">
            <a:avLst/>
          </a:prstGeom>
          <a:ln>
            <a:noFill/>
          </a:ln>
        </p:spPr>
      </p:pic>
      <p:pic>
        <p:nvPicPr>
          <p:cNvPr id="66" name="Picture 17" descr=""/>
          <p:cNvPicPr/>
          <p:nvPr/>
        </p:nvPicPr>
        <p:blipFill>
          <a:blip r:embed="rId6"/>
          <a:stretch/>
        </p:blipFill>
        <p:spPr>
          <a:xfrm>
            <a:off x="7884000" y="1010520"/>
            <a:ext cx="3985560" cy="28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838080" y="365040"/>
            <a:ext cx="105148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IMD Score in London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68" name="Picture 10" descr=""/>
          <p:cNvPicPr/>
          <p:nvPr/>
        </p:nvPicPr>
        <p:blipFill>
          <a:blip r:embed="rId1"/>
          <a:stretch/>
        </p:blipFill>
        <p:spPr>
          <a:xfrm>
            <a:off x="520920" y="385776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69" name="Picture 12" descr=""/>
          <p:cNvPicPr/>
          <p:nvPr/>
        </p:nvPicPr>
        <p:blipFill>
          <a:blip r:embed="rId2"/>
          <a:stretch/>
        </p:blipFill>
        <p:spPr>
          <a:xfrm>
            <a:off x="8021880" y="403740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70" name="Picture 14" descr=""/>
          <p:cNvPicPr/>
          <p:nvPr/>
        </p:nvPicPr>
        <p:blipFill>
          <a:blip r:embed="rId3"/>
          <a:stretch/>
        </p:blipFill>
        <p:spPr>
          <a:xfrm>
            <a:off x="4077000" y="3907080"/>
            <a:ext cx="3537720" cy="2501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1008000" y="1152000"/>
            <a:ext cx="2880000" cy="231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tretch/>
        </p:blipFill>
        <p:spPr>
          <a:xfrm>
            <a:off x="4572000" y="1249920"/>
            <a:ext cx="2880000" cy="231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6"/>
          <a:stretch/>
        </p:blipFill>
        <p:spPr>
          <a:xfrm>
            <a:off x="8424000" y="1357920"/>
            <a:ext cx="2880000" cy="23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252000" y="144000"/>
            <a:ext cx="6667200" cy="666720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7128000" y="1476000"/>
            <a:ext cx="446400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8000" y="1692000"/>
            <a:ext cx="3456000" cy="34560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8136000" y="1728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4104000" y="1764000"/>
            <a:ext cx="3384000" cy="338400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576000" y="5544000"/>
            <a:ext cx="2448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Perceived less wealthy than income deprivation score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4392000" y="432000"/>
            <a:ext cx="288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Perceived more boring than outdoor deprivation score prediction.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" name="TextShape 3"/>
          <p:cNvSpPr txBox="1"/>
          <p:nvPr/>
        </p:nvSpPr>
        <p:spPr>
          <a:xfrm>
            <a:off x="8568000" y="5509800"/>
            <a:ext cx="2880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latin typeface="Arial"/>
              </a:rPr>
              <a:t>Perceived more depressing than </a:t>
            </a:r>
            <a:r>
              <a:rPr b="0" lang="en-GB" sz="1800" spc="-1" strike="noStrike">
                <a:latin typeface="Arial"/>
              </a:rPr>
              <a:t>education score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 rot="1816800">
            <a:off x="5111640" y="2051640"/>
            <a:ext cx="1728000" cy="11520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5"/>
          <p:cNvSpPr/>
          <p:nvPr/>
        </p:nvSpPr>
        <p:spPr>
          <a:xfrm rot="1816800">
            <a:off x="835200" y="3164760"/>
            <a:ext cx="1728000" cy="11520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6"/>
          <p:cNvSpPr/>
          <p:nvPr/>
        </p:nvSpPr>
        <p:spPr>
          <a:xfrm rot="573600">
            <a:off x="8759160" y="1976040"/>
            <a:ext cx="1365120" cy="131544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880" cy="3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Bottom Decile of </a:t>
            </a: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Residuals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69000" y="819000"/>
            <a:ext cx="8451000" cy="580500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7956000" y="725040"/>
            <a:ext cx="3432960" cy="557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These 77 LSOAs are: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Perceived to be less wealthy than expected based on income deprivation </a:t>
            </a: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score.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Perceived to be more boring than expected based on living environment </a:t>
            </a: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deprivation score. (More boring = less deprived quality of environment).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Perceived to be more depressing than expected based on education </a:t>
            </a:r>
            <a:r>
              <a:rPr b="0" lang="en-GB" sz="2000" spc="-1" strike="noStrike">
                <a:solidFill>
                  <a:srgbClr val="000000"/>
                </a:solidFill>
                <a:latin typeface="Calibri Light"/>
              </a:rPr>
              <a:t>deprivation score. </a:t>
            </a: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2183</TotalTime>
  <Application>LibreOffice/6.0.7.3$Linux_X86_64 LibreOffice_project/00m0$Build-3</Application>
  <Words>287</Words>
  <Paragraphs>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2023-03-24T14:17:58Z</dcterms:created>
  <dc:creator>Muller, Emily S</dc:creator>
  <dc:description/>
  <dc:language>en-GB</dc:language>
  <cp:lastModifiedBy/>
  <dcterms:modified xsi:type="dcterms:W3CDTF">2023-04-13T10:13:29Z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